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0" r:id="rId8"/>
    <p:sldId id="261" r:id="rId9"/>
    <p:sldId id="258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0526-804F-48F7-A4FF-404F99FCA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51057B-1307-4B37-8CB7-C3ABF4877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B2744-0688-4168-BB3A-35594FC9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A3A55-8C91-4375-9CEB-E4B78323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5844C-A388-429D-9E02-49896C8D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5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4E78D-6258-4630-844C-0332E8C8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34C67-EFF2-456D-A0DB-961D9F29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DF217-8746-46C5-8651-3F0CD2E3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83866-8AD5-46E2-AE08-387ADF02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0FA11-82B1-4461-A295-94FB5FF1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7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2F4DDE-4BAF-4E43-8EC4-4D86DA833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CB47-B648-46B4-8838-15B58999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60576-22C2-4234-8E10-DF6E0FCB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5A8EC-A011-4253-BF90-A7A30538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4EB6A-7573-45FB-933B-1FC2E50B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9BCF3-934C-4DF7-842D-EA239912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20D97-075E-4766-B4D5-2D654E28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CE6A0-7EF4-4D52-9427-53A55799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042E5-9730-421F-B961-29F5FC44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7F708-FB06-4164-9146-7282D085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D4602-6944-4171-AA9E-F1E4F0AD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EA03E-1172-4B56-962B-B5FF096E6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9EB81-B665-48D0-BB7B-2400F5FB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3F4E8-5858-4805-AA23-D90D85DF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3EEEB-3D6B-463E-B9FB-9FF8C770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2AFE9-1103-43F9-9A30-0CD04002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9671C-0E51-4E3A-99E4-4D5C7F457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EDE6C-EF46-4BED-88B3-8F370E0E7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71BC9-88A5-44F2-885D-D077BE9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1D87F-5447-4F9A-8A55-6B90D9B5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DE7F6-A41A-4469-8BDC-25152579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1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31FD-A450-4A8B-8282-4E4411FD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9A215-CF87-45B6-A725-01966B5BA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981F83-C38E-41E3-B40C-BAA1231C4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48F21-C225-491A-A3CE-863C77858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E8A7D9-7146-4C88-9073-8974ED2D9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6FC447-EA99-4D4C-BDA5-77F7572E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4DA2D5-778C-4B63-AA6E-DE0F8D8A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6DF809-786D-4B45-B5A3-7ABC2A28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AECC5-300C-4FC1-9E1D-7B2C3DAD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2A38D0-BCEB-4AF8-B05D-F4A6B769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1A31D2-1857-4D36-9833-EEBD97E9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F32068-6C13-49EF-8C3D-8674F17C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7218C3-8A25-47C0-B203-EC30A667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F1E5A3-CF53-4625-81FC-8D2C1E67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98491D-23E6-49D7-AC61-4D89801B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8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685C4-17FA-42A2-9115-50673B4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CA7DF-5724-46C7-8046-9FA234A5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85A39-AA55-4789-B43A-1C5947396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77A8B3-55D4-46BB-8FF0-DD50E99F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A49BA3-FB0A-42F8-B6D4-A007FF6E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B2FFC-81C9-474B-A7D7-731182B9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3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D18A6-4A53-438A-8106-312404F1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A6E858-5762-45FE-AEBB-4E450F88C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1669-395C-4904-9123-5E90F25FB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DBD880-AF48-4CB5-9729-D205CB0F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2DDD48-5CE8-41EF-A3E6-DF77FB8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B3B8B-C91C-4F8F-AB08-14619702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3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DB06F-5494-4FC0-9BA2-55926008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93A3C-F436-4F98-9FFE-2C5AC5DB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6C802-DC34-464C-B96B-D1B561F78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00A5-4165-4425-A9C7-78C6562B1FBC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BC233-8333-4CC8-9EC0-0EA2FB97D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5F7992-9200-45FA-9DC9-73FD5D75F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5CA5-FED9-436E-9ADF-FA6B3841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ott-buckley-omega">
            <a:hlinkClick r:id="" action="ppaction://media"/>
            <a:extLst>
              <a:ext uri="{FF2B5EF4-FFF2-40B4-BE49-F238E27FC236}">
                <a16:creationId xmlns:a16="http://schemas.microsoft.com/office/drawing/2014/main" id="{F01E8F59-C507-4894-AFAE-662E3E7C06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68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4948">
        <p159:morph option="byObject"/>
      </p:transition>
    </mc:Choice>
    <mc:Fallback>
      <p:transition spd="slow" advTm="4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8367AF-79FE-441B-A8E8-2554A88B7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отказа или частичного отказа Уполномоченного в удовлетворении жалобы вам необходимо обратиться в суд общей юрисдикции (районного/городского звена) с исковым заявлением:</a:t>
            </a:r>
          </a:p>
          <a:p>
            <a:pPr algn="just">
              <a:buFontTx/>
              <a:buChar char="-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незаконными действий/бездействий/ответов банка, Уполномоченного, признании сделки недействительной и совершенной под влиянием обмана (п.2 ст.179 Гражданского кодекса РФ), </a:t>
            </a:r>
          </a:p>
          <a:p>
            <a:pPr algn="just">
              <a:buFontTx/>
              <a:buChar char="-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(при наличии заключения судебно-психолого-психиатрической экспертизы – назначает орган расследования) о признании сделки совершенной лицом, не способным понимать значение своих действий или руководить ими (ст.177 ГК РФ).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исковой давности составляет 1 год!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уплата государственной пошлины!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 влиянием обмана вы заключили кредитный договор – шаги те же!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954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660">
        <p15:prstTrans prst="wind"/>
      </p:transition>
    </mc:Choice>
    <mc:Fallback>
      <p:transition spd="slow" advTm="1266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C3CB23-F8FE-4A49-8678-2DB6E5B7B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5748338"/>
          </a:xfrm>
          <a:gradFill>
            <a:gsLst>
              <a:gs pos="0">
                <a:srgbClr val="FF0000"/>
              </a:gs>
              <a:gs pos="2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Помимо п.6 иск может быть предъявлен к владельцу счета – «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дропперу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основании ст.301 ГК РФ (истребование из чужого незаконного владения), государственная пошлина зависит от размера исковых требований. Истцом может быть заявлено </a:t>
            </a:r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об освобождении от уплаты пошлины или отсрочки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п.7,8 в иске необходимо указывать данные «</a:t>
            </a:r>
            <a:r>
              <a:rPr lang="ru-R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дроппера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 вашему ходатайству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предоставить вместе с заверенными копиями протоколов его допроса органы расследования!</a:t>
            </a:r>
          </a:p>
        </p:txBody>
      </p:sp>
    </p:spTree>
    <p:extLst>
      <p:ext uri="{BB962C8B-B14F-4D97-AF65-F5344CB8AC3E}">
        <p14:creationId xmlns:p14="http://schemas.microsoft.com/office/powerpoint/2010/main" val="4186908233"/>
      </p:ext>
    </p:extLst>
  </p:cSld>
  <p:clrMapOvr>
    <a:masterClrMapping/>
  </p:clrMapOvr>
  <p:transition spd="slow" advTm="11813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EE5E2-4600-4393-B63F-BCB3963C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25"/>
            <a:ext cx="4705350" cy="625792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по состоянию здоровья, возрасту, недееспособности и другим уважительным причинам не можете самостоятельно обратиться за защитой своих прав в суд, вы можете обратиться в прокуратуру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г.Ухты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соответствующим заявлением. Помощь в подготовке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(не подготовку)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искового заявления иным категориям потерпевших могут оказать следователи СО ОМВД России по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г.Ухте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B877C7CA-127C-4DA9-911B-82ABED9C9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82"/>
          <a:stretch/>
        </p:blipFill>
        <p:spPr>
          <a:xfrm>
            <a:off x="6572249" y="762000"/>
            <a:ext cx="4162425" cy="5962650"/>
          </a:xfr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19631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870">
        <p:circle/>
      </p:transition>
    </mc:Choice>
    <mc:Fallback>
      <p:transition spd="slow" advTm="587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F04C8-9969-4513-A600-172CD6C4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4010025" cy="6197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Безопасность ваших средств только в ваших руках! Вашими деньгами финансируется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9A2A8D-A1F7-442A-9C2E-965B3B981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5275"/>
            <a:ext cx="7372350" cy="6197600"/>
          </a:xfrm>
        </p:spPr>
      </p:pic>
    </p:spTree>
    <p:extLst>
      <p:ext uri="{BB962C8B-B14F-4D97-AF65-F5344CB8AC3E}">
        <p14:creationId xmlns:p14="http://schemas.microsoft.com/office/powerpoint/2010/main" val="99732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444">
        <p14:flash/>
      </p:transition>
    </mc:Choice>
    <mc:Fallback>
      <p:transition spd="slow" advTm="844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9F8F3-10D4-4CDB-B8C4-68DA941D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5019675" cy="374015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позвонили мошенники и вы перевели им денежные средства –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ВРЕМЯ ПАНИКОВАТЬ И СКРЫВАТЬ ОТ БЛИЗКИХ!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есть шанс вернуть ваши деньги!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E725D6-82B9-44DA-B1D6-D35366F12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066924"/>
            <a:ext cx="5495925" cy="4425951"/>
          </a:xfrm>
        </p:spPr>
      </p:pic>
    </p:spTree>
    <p:extLst>
      <p:ext uri="{BB962C8B-B14F-4D97-AF65-F5344CB8AC3E}">
        <p14:creationId xmlns:p14="http://schemas.microsoft.com/office/powerpoint/2010/main" val="1255220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4506">
        <p159:morph option="byObject"/>
      </p:transition>
    </mc:Choice>
    <mc:Fallback>
      <p:transition spd="slow" advTm="45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E27DC-FB2B-413B-A8AE-5BEB0F2F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25.07.2024 вступил в силу Федеральный закон №369-ФЗ от 24.07.2023, благодаря которому ваши деньги могут не попасть в руки злоумышленников сразу после перевода!!!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57BB49-293E-4F37-B221-1499ECCDB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2000250"/>
            <a:ext cx="6523821" cy="4330700"/>
          </a:xfrm>
          <a:ln w="50800">
            <a:solidFill>
              <a:srgbClr val="FF0000">
                <a:alpha val="98000"/>
              </a:srgbClr>
            </a:solidFill>
          </a:ln>
        </p:spPr>
      </p:pic>
      <p:sp>
        <p:nvSpPr>
          <p:cNvPr id="6" name="Равно 5">
            <a:extLst>
              <a:ext uri="{FF2B5EF4-FFF2-40B4-BE49-F238E27FC236}">
                <a16:creationId xmlns:a16="http://schemas.microsoft.com/office/drawing/2014/main" id="{AF7F591A-6F91-426C-9F14-D11D0ED6B206}"/>
              </a:ext>
            </a:extLst>
          </p:cNvPr>
          <p:cNvSpPr/>
          <p:nvPr/>
        </p:nvSpPr>
        <p:spPr>
          <a:xfrm rot="16200000">
            <a:off x="3286126" y="3795711"/>
            <a:ext cx="1347788" cy="1338265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54549"/>
      </p:ext>
    </p:extLst>
  </p:cSld>
  <p:clrMapOvr>
    <a:masterClrMapping/>
  </p:clrMapOvr>
  <p:transition spd="slow" advTm="5104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8A766-F093-42CD-88D5-7C3AB512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100" y="365125"/>
            <a:ext cx="4362450" cy="37020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Необходимо прекратить все дальнейшие переговоры с мошенниками и заблокировать ваши банковские продукты (карты/счета/электронные кошельки, к которым имелся доступ у злоумышленников)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FAA58C-D98B-4E50-91B5-53AE5D550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700"/>
            <a:ext cx="6276975" cy="4767263"/>
          </a:xfr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3C97A2-84C1-4FB3-93B6-0545A0AC27EB}"/>
              </a:ext>
            </a:extLst>
          </p:cNvPr>
          <p:cNvCxnSpPr/>
          <p:nvPr/>
        </p:nvCxnSpPr>
        <p:spPr>
          <a:xfrm>
            <a:off x="2371725" y="2000250"/>
            <a:ext cx="2828925" cy="3019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FA5A03-0351-46C7-8D07-F798E639DBCE}"/>
              </a:ext>
            </a:extLst>
          </p:cNvPr>
          <p:cNvCxnSpPr/>
          <p:nvPr/>
        </p:nvCxnSpPr>
        <p:spPr>
          <a:xfrm flipV="1">
            <a:off x="2200275" y="2000250"/>
            <a:ext cx="3114675" cy="30194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859">
        <p14:reveal/>
      </p:transition>
    </mc:Choice>
    <mc:Fallback>
      <p:transition spd="slow" advTm="585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DC575-CA49-4755-BDF2-B508E334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36449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 телефонам горячей линии, формы на официальном сайте, а также письменно проинформировать об этом свой банк с указанием всех операций и реквизитов счета/карты получателя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0FDC9F-221D-44E3-B161-86D90041D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0725"/>
            <a:ext cx="5257800" cy="4267796"/>
          </a:xfrm>
        </p:spPr>
      </p:pic>
    </p:spTree>
    <p:extLst>
      <p:ext uri="{BB962C8B-B14F-4D97-AF65-F5344CB8AC3E}">
        <p14:creationId xmlns:p14="http://schemas.microsoft.com/office/powerpoint/2010/main" val="385355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6979">
        <p:cut/>
      </p:transition>
    </mc:Choice>
    <mc:Fallback>
      <p:transition advTm="6979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BC3C-B7B9-4DFC-B18C-DEA98632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7375" cy="386254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Обратиться в органы внутренних дел по телефону, а также с письменным заявлением, в котором обязательно подробно изложить все обстоятельства, указать все операции и реквизиты счета/карты получателя (при наличии всех подтверждающих документов решение должно быть принято в срок от 1 до 3 суток, в исключительных случаях возможно продление срока проверки до 30 суток – ч.3 ст.144 УПК РФ)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D674CD-59A5-41EA-8953-2728ECB8A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385850"/>
            <a:ext cx="4848225" cy="3862550"/>
          </a:xfrm>
        </p:spPr>
      </p:pic>
    </p:spTree>
    <p:extLst>
      <p:ext uri="{BB962C8B-B14F-4D97-AF65-F5344CB8AC3E}">
        <p14:creationId xmlns:p14="http://schemas.microsoft.com/office/powerpoint/2010/main" val="2714663293"/>
      </p:ext>
    </p:extLst>
  </p:cSld>
  <p:clrMapOvr>
    <a:masterClrMapping/>
  </p:clrMapOvr>
  <p:transition spd="slow" advTm="11834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9B732-F39D-4663-89F3-6750BE3B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0" y="365125"/>
            <a:ext cx="6877050" cy="614045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Получить в следственном органе заверенные копии постановления о возбуждении уголовного дела, постановления о признании вас потерпевшим, уведомления вашего банка и банка получателя перевода о блокировке операций по переводу и самих счетов (обязаны выдать незамедлительно, но не позднее 24 часов после принятия решения – ст.42, ч.4 ст.146 УПК РФ). Вам необходимо проверить указание верных данных заявителя, номеров карт/счетов и наименование банков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272FDF-FF22-485A-AD9A-B25D9B4C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819275"/>
            <a:ext cx="3933825" cy="3771900"/>
          </a:xfrm>
        </p:spPr>
      </p:pic>
    </p:spTree>
    <p:extLst>
      <p:ext uri="{BB962C8B-B14F-4D97-AF65-F5344CB8AC3E}">
        <p14:creationId xmlns:p14="http://schemas.microsoft.com/office/powerpoint/2010/main" val="3892978180"/>
      </p:ext>
    </p:extLst>
  </p:cSld>
  <p:clrMapOvr>
    <a:masterClrMapping/>
  </p:clrMapOvr>
  <p:transition spd="med" advTm="12813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7B99B3-933C-436F-B2BD-5F3A57801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1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Документы из п.4 с письменной претензией направить в банк, в том числе через сервисы подачи обращений на официальных сайтах, для проведения проверки обоснованности осуществления вашего распоряжения о переводе средств и их возврата (банк обязан дать ответ срок от 15 до 25 рабочий дней с даты регистрации – ст.30.1 ФЗ «О банках и банковской деятельности»)</a:t>
            </a:r>
          </a:p>
        </p:txBody>
      </p:sp>
    </p:spTree>
    <p:extLst>
      <p:ext uri="{BB962C8B-B14F-4D97-AF65-F5344CB8AC3E}">
        <p14:creationId xmlns:p14="http://schemas.microsoft.com/office/powerpoint/2010/main" val="2040645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261">
        <p15:prstTrans prst="drape"/>
      </p:transition>
    </mc:Choice>
    <mc:Fallback>
      <p:transition spd="slow" advTm="826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CE268-9553-4716-A02F-6FF3A8D3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6325" cy="630237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отказе банка в удовлетворении претензии необходимо с приложением уведомления об отказе и документов из п.1-5 обратиться с жалобой на действия банка на основании ФЗ «Об уполномоченном по правам потребителей финансовых услуг» к Уполномоченному по правам потребителей финансовых услуг, который рассматривает ее в сроки от 15 до 30 рабочих дней. Обратиться возможно как письменно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Старомонетный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пер., 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119017), так и через форму на сайте Уполномоченного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finombudsman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CA418C-03F8-498A-8F6D-748ED50C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b="28128"/>
          <a:stretch/>
        </p:blipFill>
        <p:spPr>
          <a:xfrm>
            <a:off x="6629401" y="1047750"/>
            <a:ext cx="4524374" cy="4972050"/>
          </a:xfr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319A1A-9ECD-4B37-8099-211E9A4F722E}"/>
              </a:ext>
            </a:extLst>
          </p:cNvPr>
          <p:cNvCxnSpPr/>
          <p:nvPr/>
        </p:nvCxnSpPr>
        <p:spPr>
          <a:xfrm flipV="1">
            <a:off x="3448050" y="4686300"/>
            <a:ext cx="3857625" cy="16383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76">
        <p14:flash/>
      </p:transition>
    </mc:Choice>
    <mc:Fallback>
      <p:transition spd="slow" advTm="8976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696</Words>
  <Application>Microsoft Office PowerPoint</Application>
  <PresentationFormat>Широкоэкранный</PresentationFormat>
  <Paragraphs>21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Вам позвонили мошенники и вы перевели им денежные средства –  НЕ ВРЕМЯ ПАНИКОВАТЬ И СКРЫВАТЬ ОТ БЛИЗКИХ! Еще есть шанс вернуть ваши деньги! </vt:lpstr>
      <vt:lpstr>С 25.07.2024 вступил в силу Федеральный закон №369-ФЗ от 24.07.2023, благодаря которому ваши деньги могут не попасть в руки злоумышленников сразу после перевода!!!</vt:lpstr>
      <vt:lpstr>1. Необходимо прекратить все дальнейшие переговоры с мошенниками и заблокировать ваши банковские продукты (карты/счета/электронные кошельки, к которым имелся доступ у злоумышленников)</vt:lpstr>
      <vt:lpstr>2. По телефонам горячей линии, формы на официальном сайте, а также письменно проинформировать об этом свой банк с указанием всех операций и реквизитов счета/карты получателя</vt:lpstr>
      <vt:lpstr>3. Обратиться в органы внутренних дел по телефону, а также с письменным заявлением, в котором обязательно подробно изложить все обстоятельства, указать все операции и реквизиты счета/карты получателя (при наличии всех подтверждающих документов решение должно быть принято в срок от 1 до 3 суток, в исключительных случаях возможно продление срока проверки до 30 суток – ч.3 ст.144 УПК РФ)</vt:lpstr>
      <vt:lpstr>4. Получить в следственном органе заверенные копии постановления о возбуждении уголовного дела, постановления о признании вас потерпевшим, уведомления вашего банка и банка получателя перевода о блокировке операций по переводу и самих счетов (обязаны выдать незамедлительно, но не позднее 24 часов после принятия решения – ст.42, ч.4 ст.146 УПК РФ). Вам необходимо проверить указание верных данных заявителя, номеров карт/счетов и наименование банков</vt:lpstr>
      <vt:lpstr>Презентация PowerPoint</vt:lpstr>
      <vt:lpstr>6. При отказе банка в удовлетворении претензии необходимо с приложением уведомления об отказе и документов из п.1-5 обратиться с жалобой на действия банка на основании ФЗ «Об уполномоченном по правам потребителей финансовых услуг» к Уполномоченному по правам потребителей финансовых услуг, который рассматривает ее в сроки от 15 до 30 рабочих дней. Обратиться возможно как письменно (Старомонетный пер., 3, г.Москва, 119017), так и через форму на сайте Уполномоченного (finombudsman.ru)</vt:lpstr>
      <vt:lpstr>Презентация PowerPoint</vt:lpstr>
      <vt:lpstr>Презентация PowerPoint</vt:lpstr>
      <vt:lpstr>ВАЖНО!  В случае, если по состоянию здоровья, возрасту, недееспособности и другим уважительным причинам не можете самостоятельно обратиться за защитой своих прав в суд, вы можете обратиться в прокуратуру г.Ухты с соответствующим заявлением. Помощь в подготовке (не подготовку) искового заявления иным категориям потерпевших могут оказать следователи СО ОМВД России по г.Ухте. </vt:lpstr>
      <vt:lpstr>Помните! Безопасность ваших средств только в ваших руках! Вашими деньгами финансируется терроризм!!!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Помелов Александр Андреевич</dc:creator>
  <cp:lastModifiedBy>Помелов Александр Андреевич</cp:lastModifiedBy>
  <cp:revision>17</cp:revision>
  <dcterms:created xsi:type="dcterms:W3CDTF">2024-12-26T08:36:04Z</dcterms:created>
  <dcterms:modified xsi:type="dcterms:W3CDTF">2025-01-09T08:16:15Z</dcterms:modified>
  <cp:contentStatus/>
</cp:coreProperties>
</file>